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TT Firs Neue Bold" panose="020B0604020202020204" charset="0"/>
      <p:regular r:id="rId17"/>
    </p:embeddedFont>
    <p:embeddedFont>
      <p:font typeface="TT Hoves" panose="020B0604020202020204" charset="0"/>
      <p:regular r:id="rId18"/>
    </p:embeddedFont>
    <p:embeddedFont>
      <p:font typeface="TT Hoves Bold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0321" y="1181262"/>
            <a:ext cx="6668979" cy="7924476"/>
          </a:xfrm>
          <a:custGeom>
            <a:avLst/>
            <a:gdLst/>
            <a:ahLst/>
            <a:cxnLst/>
            <a:rect l="l" t="t" r="r" b="b"/>
            <a:pathLst>
              <a:path w="6668979" h="7924476">
                <a:moveTo>
                  <a:pt x="0" y="0"/>
                </a:moveTo>
                <a:lnTo>
                  <a:pt x="6668979" y="0"/>
                </a:lnTo>
                <a:lnTo>
                  <a:pt x="6668979" y="7924476"/>
                </a:lnTo>
                <a:lnTo>
                  <a:pt x="0" y="792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3392" y="-1172353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268714" y="61148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94805" y="1622669"/>
            <a:ext cx="2436514" cy="2639556"/>
          </a:xfrm>
          <a:custGeom>
            <a:avLst/>
            <a:gdLst/>
            <a:ahLst/>
            <a:cxnLst/>
            <a:rect l="l" t="t" r="r" b="b"/>
            <a:pathLst>
              <a:path w="2436514" h="2639556">
                <a:moveTo>
                  <a:pt x="0" y="0"/>
                </a:moveTo>
                <a:lnTo>
                  <a:pt x="2436514" y="0"/>
                </a:lnTo>
                <a:lnTo>
                  <a:pt x="2436514" y="2639556"/>
                </a:lnTo>
                <a:lnTo>
                  <a:pt x="0" y="26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69399" y="5849433"/>
            <a:ext cx="3266551" cy="3256305"/>
          </a:xfrm>
          <a:custGeom>
            <a:avLst/>
            <a:gdLst/>
            <a:ahLst/>
            <a:cxnLst/>
            <a:rect l="l" t="t" r="r" b="b"/>
            <a:pathLst>
              <a:path w="3266551" h="3256305">
                <a:moveTo>
                  <a:pt x="0" y="0"/>
                </a:moveTo>
                <a:lnTo>
                  <a:pt x="3266551" y="0"/>
                </a:lnTo>
                <a:lnTo>
                  <a:pt x="3266551" y="3256305"/>
                </a:lnTo>
                <a:lnTo>
                  <a:pt x="0" y="32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4062" y="2002545"/>
            <a:ext cx="7270743" cy="293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ON DUTY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447" y="5172075"/>
            <a:ext cx="8434553" cy="7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1"/>
              </a:lnSpc>
              <a:spcBef>
                <a:spcPct val="0"/>
              </a:spcBef>
            </a:pPr>
            <a:r>
              <a:rPr lang="en-US" sz="2799" b="1" i="1" spc="-109">
                <a:solidFill>
                  <a:srgbClr val="FFFFFF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A Web-Based Automation System for Student OD Requests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736" y="6350254"/>
            <a:ext cx="10310811" cy="112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2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Used:</a:t>
            </a:r>
            <a:r>
              <a:rPr lang="en-US" sz="32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React | Spring Boot | MongoDB</a:t>
            </a:r>
          </a:p>
          <a:p>
            <a:pPr algn="ctr">
              <a:lnSpc>
                <a:spcPts val="4532"/>
              </a:lnSpc>
            </a:pPr>
            <a:endParaRPr lang="en-US" sz="323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5878" y="342900"/>
            <a:ext cx="12275889" cy="147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6"/>
              </a:lnSpc>
            </a:pPr>
            <a:r>
              <a:rPr lang="en-US" sz="8483" b="1" dirty="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Module Description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35750" y="4801819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5878" y="1917364"/>
            <a:ext cx="14176244" cy="692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&amp; Authentication:</a:t>
            </a:r>
          </a:p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Validates users (Student, Faculty, Admin) using credentials and roles.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Request:</a:t>
            </a:r>
          </a:p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Allows students to submit on-duty forms with event details and dates.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Faculty Approval:</a:t>
            </a:r>
          </a:p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Faculty can view, approve, or reject requests with comments.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Management:</a:t>
            </a:r>
          </a:p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user accounts, system settings, and generates summary reports.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Notification Module:</a:t>
            </a:r>
          </a:p>
          <a:p>
            <a:pPr algn="ctr"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Sends status updates to users via email or dashboard alerts.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 Generation:</a:t>
            </a:r>
          </a:p>
          <a:p>
            <a:pPr marL="653564" lvl="1" indent="-326782" algn="ctr">
              <a:lnSpc>
                <a:spcPts val="4238"/>
              </a:lnSpc>
              <a:buFont typeface="Arial"/>
              <a:buChar char="•"/>
            </a:pPr>
            <a:r>
              <a:rPr lang="en-US" sz="30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Provides monthly/semester-wise OD statistics for analysis.</a:t>
            </a:r>
          </a:p>
          <a:p>
            <a:pPr algn="ctr">
              <a:lnSpc>
                <a:spcPts val="4238"/>
              </a:lnSpc>
            </a:pPr>
            <a:endParaRPr lang="en-US" sz="302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 flipH="1" flipV="1">
            <a:off x="14866974" y="806129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2" y="0"/>
                </a:lnTo>
                <a:lnTo>
                  <a:pt x="4784652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502003" flipH="1" flipV="1">
            <a:off x="-1363626" y="-205740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2" y="0"/>
                </a:lnTo>
                <a:lnTo>
                  <a:pt x="4784652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81509" y="2154202"/>
            <a:ext cx="4959932" cy="6356958"/>
          </a:xfrm>
          <a:custGeom>
            <a:avLst/>
            <a:gdLst/>
            <a:ahLst/>
            <a:cxnLst/>
            <a:rect l="l" t="t" r="r" b="b"/>
            <a:pathLst>
              <a:path w="4959932" h="6356958">
                <a:moveTo>
                  <a:pt x="0" y="0"/>
                </a:moveTo>
                <a:lnTo>
                  <a:pt x="4959932" y="0"/>
                </a:lnTo>
                <a:lnTo>
                  <a:pt x="49599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95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4372" y="355600"/>
            <a:ext cx="915447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SAMPLE OUTPUT</a:t>
            </a:r>
          </a:p>
        </p:txBody>
      </p:sp>
      <p:sp>
        <p:nvSpPr>
          <p:cNvPr id="4" name="Freeform 4"/>
          <p:cNvSpPr/>
          <p:nvPr/>
        </p:nvSpPr>
        <p:spPr>
          <a:xfrm>
            <a:off x="14388348" y="-4757361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33032" y="2154202"/>
            <a:ext cx="5375496" cy="6356958"/>
          </a:xfrm>
          <a:custGeom>
            <a:avLst/>
            <a:gdLst/>
            <a:ahLst/>
            <a:cxnLst/>
            <a:rect l="l" t="t" r="r" b="b"/>
            <a:pathLst>
              <a:path w="5375496" h="6356958">
                <a:moveTo>
                  <a:pt x="0" y="0"/>
                </a:moveTo>
                <a:lnTo>
                  <a:pt x="5375496" y="0"/>
                </a:lnTo>
                <a:lnTo>
                  <a:pt x="537549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1" r="-8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322664" y="6513918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6029" y="2154202"/>
            <a:ext cx="5101459" cy="6356958"/>
          </a:xfrm>
          <a:custGeom>
            <a:avLst/>
            <a:gdLst/>
            <a:ahLst/>
            <a:cxnLst/>
            <a:rect l="l" t="t" r="r" b="b"/>
            <a:pathLst>
              <a:path w="5101459" h="6356958">
                <a:moveTo>
                  <a:pt x="0" y="0"/>
                </a:moveTo>
                <a:lnTo>
                  <a:pt x="5101459" y="0"/>
                </a:lnTo>
                <a:lnTo>
                  <a:pt x="51014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3443" y="3871390"/>
            <a:ext cx="7265852" cy="6121480"/>
          </a:xfrm>
          <a:custGeom>
            <a:avLst/>
            <a:gdLst/>
            <a:ahLst/>
            <a:cxnLst/>
            <a:rect l="l" t="t" r="r" b="b"/>
            <a:pathLst>
              <a:path w="7265852" h="6121480">
                <a:moveTo>
                  <a:pt x="0" y="0"/>
                </a:moveTo>
                <a:lnTo>
                  <a:pt x="7265852" y="0"/>
                </a:lnTo>
                <a:lnTo>
                  <a:pt x="7265852" y="6121480"/>
                </a:lnTo>
                <a:lnTo>
                  <a:pt x="0" y="612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772" y="508000"/>
            <a:ext cx="915447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SAMPLE OUTPUT</a:t>
            </a:r>
          </a:p>
        </p:txBody>
      </p:sp>
      <p:sp>
        <p:nvSpPr>
          <p:cNvPr id="4" name="Freeform 4"/>
          <p:cNvSpPr/>
          <p:nvPr/>
        </p:nvSpPr>
        <p:spPr>
          <a:xfrm>
            <a:off x="14613449" y="-505751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56369" y="-4847402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807705" y="5289523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6745" y="2446832"/>
            <a:ext cx="9636238" cy="5685380"/>
          </a:xfrm>
          <a:custGeom>
            <a:avLst/>
            <a:gdLst/>
            <a:ahLst/>
            <a:cxnLst/>
            <a:rect l="l" t="t" r="r" b="b"/>
            <a:pathLst>
              <a:path w="9636238" h="5685380">
                <a:moveTo>
                  <a:pt x="0" y="0"/>
                </a:moveTo>
                <a:lnTo>
                  <a:pt x="9636237" y="0"/>
                </a:lnTo>
                <a:lnTo>
                  <a:pt x="9636237" y="5685381"/>
                </a:lnTo>
                <a:lnTo>
                  <a:pt x="0" y="5685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8042" y="3229030"/>
            <a:ext cx="14851916" cy="287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31"/>
              </a:lnSpc>
            </a:pPr>
            <a:r>
              <a:rPr lang="en-US" sz="16808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42053" y="1228453"/>
            <a:ext cx="5394482" cy="94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2053" y="2033819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776" y="3726366"/>
            <a:ext cx="11660881" cy="496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-14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Th</a:t>
            </a:r>
            <a:r>
              <a:rPr lang="en-US" sz="3600" u="none" strike="noStrike" spc="-14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 On-Duty Application is a digital platform designed to automate and streamline the student/staff on-duty request and approval process.</a:t>
            </a:r>
          </a:p>
          <a:p>
            <a:pPr marL="777240" lvl="1" indent="-388620" algn="just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none" strike="noStrike" spc="-14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It replaces manual form-filling with an online system accessible via web and mobile browsers.</a:t>
            </a:r>
          </a:p>
          <a:p>
            <a:pPr marL="777240" lvl="1" indent="-388620" algn="just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none" strike="noStrike" spc="-14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Provides real-time status updates for users and reduces administrative workload.</a:t>
            </a:r>
          </a:p>
          <a:p>
            <a:pPr marL="777240" lvl="1" indent="-388620" algn="just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none" strike="noStrike" spc="-14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Developed using React for responsive UI, Spring Boot for backend APIs, and MongoDB for data storage.</a:t>
            </a:r>
          </a:p>
          <a:p>
            <a:pPr marL="0" lvl="0" indent="0" algn="just">
              <a:lnSpc>
                <a:spcPts val="3924"/>
              </a:lnSpc>
              <a:spcBef>
                <a:spcPct val="0"/>
              </a:spcBef>
            </a:pPr>
            <a:endParaRPr lang="en-US" sz="3600" u="none" strike="noStrike" spc="-14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257623" y="660655"/>
            <a:ext cx="6030377" cy="8445083"/>
          </a:xfrm>
          <a:custGeom>
            <a:avLst/>
            <a:gdLst/>
            <a:ahLst/>
            <a:cxnLst/>
            <a:rect l="l" t="t" r="r" b="b"/>
            <a:pathLst>
              <a:path w="6030377" h="8445083">
                <a:moveTo>
                  <a:pt x="0" y="0"/>
                </a:moveTo>
                <a:lnTo>
                  <a:pt x="6030377" y="0"/>
                </a:lnTo>
                <a:lnTo>
                  <a:pt x="6030377" y="8445083"/>
                </a:lnTo>
                <a:lnTo>
                  <a:pt x="0" y="844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1422" y="2754841"/>
            <a:ext cx="10827222" cy="699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 process using paper-based forms or emails.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Delays in approval due to lack of proper tracking.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Difficult to maintain records or generate reports.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centralized database for requests and approvals.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Communication gaps between student, faculty, and administration.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595844" y="3238662"/>
            <a:ext cx="3295562" cy="4394083"/>
          </a:xfrm>
          <a:custGeom>
            <a:avLst/>
            <a:gdLst/>
            <a:ahLst/>
            <a:cxnLst/>
            <a:rect l="l" t="t" r="r" b="b"/>
            <a:pathLst>
              <a:path w="3295562" h="4394083">
                <a:moveTo>
                  <a:pt x="0" y="0"/>
                </a:moveTo>
                <a:lnTo>
                  <a:pt x="3295562" y="0"/>
                </a:lnTo>
                <a:lnTo>
                  <a:pt x="3295562" y="4394083"/>
                </a:lnTo>
                <a:lnTo>
                  <a:pt x="0" y="4394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56586" y="508162"/>
            <a:ext cx="1053029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EXISTING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0291" y="194495"/>
            <a:ext cx="112296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PROPOSED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55040" y="1765707"/>
            <a:ext cx="12177920" cy="82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web-based platform where users can apply, track, and manage on-duty requests digitally.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Role-based access: Student, Faculty Advisor, and Admin.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Automated notifications for request approval/rejection.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Centralized database using MongoDB for secure storage.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APIs handled by Spring Boot, ensuring scalability and security.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frontend built with React for smooth user interaction.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63626" y="-1726247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19400" y="190500"/>
            <a:ext cx="7290796" cy="1541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5937" y="2055251"/>
            <a:ext cx="11817284" cy="759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Time-saving and efficient process.</a:t>
            </a:r>
          </a:p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Paperless and eco-friendly solution.</a:t>
            </a:r>
          </a:p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Easy tracking of request status.</a:t>
            </a:r>
          </a:p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Secure data storage and quick retrieval.</a:t>
            </a:r>
          </a:p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Reduces administrative workload.</a:t>
            </a:r>
          </a:p>
          <a:p>
            <a:pPr marL="1036322" lvl="1" indent="-518161" algn="ctr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Accessible from anywhere via web browser.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955998" y="2388553"/>
            <a:ext cx="4303302" cy="4781447"/>
          </a:xfrm>
          <a:custGeom>
            <a:avLst/>
            <a:gdLst/>
            <a:ahLst/>
            <a:cxnLst/>
            <a:rect l="l" t="t" r="r" b="b"/>
            <a:pathLst>
              <a:path w="4303302" h="4781447">
                <a:moveTo>
                  <a:pt x="0" y="0"/>
                </a:moveTo>
                <a:lnTo>
                  <a:pt x="4303302" y="0"/>
                </a:lnTo>
                <a:lnTo>
                  <a:pt x="4303302" y="4781447"/>
                </a:lnTo>
                <a:lnTo>
                  <a:pt x="0" y="4781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58029" y="2546172"/>
            <a:ext cx="5591777" cy="5591777"/>
          </a:xfrm>
          <a:custGeom>
            <a:avLst/>
            <a:gdLst/>
            <a:ahLst/>
            <a:cxnLst/>
            <a:rect l="l" t="t" r="r" b="b"/>
            <a:pathLst>
              <a:path w="5591777" h="5591777">
                <a:moveTo>
                  <a:pt x="0" y="0"/>
                </a:moveTo>
                <a:lnTo>
                  <a:pt x="5591777" y="0"/>
                </a:lnTo>
                <a:lnTo>
                  <a:pt x="5591777" y="5591777"/>
                </a:lnTo>
                <a:lnTo>
                  <a:pt x="0" y="5591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1236" y="-1902984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8499" y="3252907"/>
            <a:ext cx="10863128" cy="474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36" lvl="1" indent="-486718" algn="ctr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Requires internet connectivity.</a:t>
            </a:r>
          </a:p>
          <a:p>
            <a:pPr marL="973436" lvl="1" indent="-486718" algn="ctr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setup and training needed.</a:t>
            </a:r>
          </a:p>
          <a:p>
            <a:pPr marL="973436" lvl="1" indent="-486718" algn="ctr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Dependent on server uptime.</a:t>
            </a:r>
          </a:p>
          <a:p>
            <a:pPr marL="973436" lvl="1" indent="-486718" algn="ctr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Possible data privacy concerns if not secured properly.</a:t>
            </a:r>
          </a:p>
          <a:p>
            <a:pPr algn="ctr">
              <a:lnSpc>
                <a:spcPts val="6312"/>
              </a:lnSpc>
            </a:pPr>
            <a:endParaRPr lang="en-US" sz="450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667523" y="2697768"/>
            <a:ext cx="5591777" cy="5591777"/>
          </a:xfrm>
          <a:custGeom>
            <a:avLst/>
            <a:gdLst/>
            <a:ahLst/>
            <a:cxnLst/>
            <a:rect l="l" t="t" r="r" b="b"/>
            <a:pathLst>
              <a:path w="5591777" h="5591777">
                <a:moveTo>
                  <a:pt x="0" y="0"/>
                </a:moveTo>
                <a:lnTo>
                  <a:pt x="5591777" y="0"/>
                </a:lnTo>
                <a:lnTo>
                  <a:pt x="5591777" y="5591777"/>
                </a:lnTo>
                <a:lnTo>
                  <a:pt x="0" y="5591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95035" y="3338632"/>
            <a:ext cx="6336753" cy="3994909"/>
          </a:xfrm>
          <a:custGeom>
            <a:avLst/>
            <a:gdLst/>
            <a:ahLst/>
            <a:cxnLst/>
            <a:rect l="l" t="t" r="r" b="b"/>
            <a:pathLst>
              <a:path w="6336753" h="3994909">
                <a:moveTo>
                  <a:pt x="0" y="0"/>
                </a:moveTo>
                <a:lnTo>
                  <a:pt x="6336753" y="0"/>
                </a:lnTo>
                <a:lnTo>
                  <a:pt x="6336753" y="3994909"/>
                </a:lnTo>
                <a:lnTo>
                  <a:pt x="0" y="3994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24254">
            <a:off x="12162125" y="1599608"/>
            <a:ext cx="2246464" cy="4140947"/>
          </a:xfrm>
          <a:custGeom>
            <a:avLst/>
            <a:gdLst/>
            <a:ahLst/>
            <a:cxnLst/>
            <a:rect l="l" t="t" r="r" b="b"/>
            <a:pathLst>
              <a:path w="2246464" h="4140947">
                <a:moveTo>
                  <a:pt x="0" y="0"/>
                </a:moveTo>
                <a:lnTo>
                  <a:pt x="2246463" y="0"/>
                </a:lnTo>
                <a:lnTo>
                  <a:pt x="2246463" y="4140947"/>
                </a:lnTo>
                <a:lnTo>
                  <a:pt x="0" y="414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2703" y="1538716"/>
            <a:ext cx="932905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DISADVANTAGES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57770" y="442105"/>
            <a:ext cx="8827587" cy="244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HARDWARE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6431" y="3554571"/>
            <a:ext cx="11016128" cy="505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250" lvl="1" indent="-444125" algn="ctr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Processor: Intel i3 or higher</a:t>
            </a:r>
          </a:p>
          <a:p>
            <a:pPr marL="888250" lvl="1" indent="-444125" algn="ctr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RAM: Minimum 4 GB</a:t>
            </a:r>
          </a:p>
          <a:p>
            <a:pPr marL="888250" lvl="1" indent="-444125" algn="ctr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Storage: 100 GB (for server &amp; database)</a:t>
            </a:r>
          </a:p>
          <a:p>
            <a:pPr marL="888250" lvl="1" indent="-444125" algn="ctr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System Type: 64-bit OS</a:t>
            </a:r>
          </a:p>
          <a:p>
            <a:pPr marL="888250" lvl="1" indent="-444125" algn="ctr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Network: Internet connection for hosting and usage</a:t>
            </a:r>
          </a:p>
          <a:p>
            <a:pPr algn="ctr">
              <a:lnSpc>
                <a:spcPts val="5759"/>
              </a:lnSpc>
            </a:pPr>
            <a:endParaRPr lang="en-US" sz="411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562559" y="3238662"/>
            <a:ext cx="4550828" cy="4475284"/>
          </a:xfrm>
          <a:custGeom>
            <a:avLst/>
            <a:gdLst/>
            <a:ahLst/>
            <a:cxnLst/>
            <a:rect l="l" t="t" r="r" b="b"/>
            <a:pathLst>
              <a:path w="4550828" h="4475284">
                <a:moveTo>
                  <a:pt x="0" y="0"/>
                </a:moveTo>
                <a:lnTo>
                  <a:pt x="4550828" y="0"/>
                </a:lnTo>
                <a:lnTo>
                  <a:pt x="4550828" y="4475284"/>
                </a:lnTo>
                <a:lnTo>
                  <a:pt x="0" y="447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63626" y="-233929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99315" y="564750"/>
            <a:ext cx="8875608" cy="457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2"/>
              </a:lnSpc>
            </a:pPr>
            <a:r>
              <a:rPr lang="en-US" sz="6544" b="1" spc="66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SOFTWARE REQUIREMENTS</a:t>
            </a:r>
          </a:p>
          <a:p>
            <a:pPr algn="l">
              <a:lnSpc>
                <a:spcPts val="9162"/>
              </a:lnSpc>
            </a:pPr>
            <a:endParaRPr lang="en-US" sz="6544" b="1" spc="660">
              <a:solidFill>
                <a:srgbClr val="FFFFFF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  <a:p>
            <a:pPr algn="l">
              <a:lnSpc>
                <a:spcPts val="9162"/>
              </a:lnSpc>
            </a:pPr>
            <a:endParaRPr lang="en-US" sz="6544" b="1" spc="660">
              <a:solidFill>
                <a:srgbClr val="FFFFFF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014417"/>
            <a:ext cx="10728894" cy="554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Frontend: React.js, HTML, CSS, JavaScript</a:t>
            </a:r>
          </a:p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Backend: Spring Boot (Java)</a:t>
            </a:r>
          </a:p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Database: MongoDB</a:t>
            </a:r>
          </a:p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Server: Apache Tomcat or Spring Boot Embedded Server</a:t>
            </a:r>
          </a:p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Development Tools: VS Code, IntelliJ IDEA, MongoDB Compass, Postman</a:t>
            </a:r>
          </a:p>
          <a:p>
            <a:pPr marL="757035" lvl="1" indent="-378517" algn="ctr">
              <a:lnSpc>
                <a:spcPts val="4908"/>
              </a:lnSpc>
              <a:buFont typeface="Arial"/>
              <a:buChar char="•"/>
            </a:pPr>
            <a:r>
              <a:rPr lang="en-US" sz="35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Operating System: Windows / Linux</a:t>
            </a:r>
          </a:p>
          <a:p>
            <a:pPr algn="ctr">
              <a:lnSpc>
                <a:spcPts val="4908"/>
              </a:lnSpc>
            </a:pPr>
            <a:endParaRPr lang="en-US" sz="350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363580" y="3081092"/>
            <a:ext cx="4576256" cy="4576256"/>
          </a:xfrm>
          <a:custGeom>
            <a:avLst/>
            <a:gdLst/>
            <a:ahLst/>
            <a:cxnLst/>
            <a:rect l="l" t="t" r="r" b="b"/>
            <a:pathLst>
              <a:path w="4576256" h="4576256">
                <a:moveTo>
                  <a:pt x="0" y="0"/>
                </a:moveTo>
                <a:lnTo>
                  <a:pt x="4576256" y="0"/>
                </a:lnTo>
                <a:lnTo>
                  <a:pt x="4576256" y="4576256"/>
                </a:lnTo>
                <a:lnTo>
                  <a:pt x="0" y="457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8348" y="-4757361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64450" y="5569576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866974" y="720090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2" y="0"/>
                </a:lnTo>
                <a:lnTo>
                  <a:pt x="4784652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59775" flipH="1" flipV="1">
            <a:off x="-1857853" y="-205740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14900" y="2722444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08706" y="312736"/>
            <a:ext cx="52024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648" y="2392065"/>
            <a:ext cx="10241429" cy="575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Login &amp; Authentication Module</a:t>
            </a:r>
          </a:p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Student Request Module</a:t>
            </a:r>
          </a:p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Faculty Approval Module</a:t>
            </a:r>
          </a:p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Admin Management Module</a:t>
            </a:r>
          </a:p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Notification Module</a:t>
            </a:r>
          </a:p>
          <a:p>
            <a:pPr marL="1009070" lvl="1" indent="-504535" algn="ctr">
              <a:lnSpc>
                <a:spcPts val="6543"/>
              </a:lnSpc>
              <a:buFont typeface="Arial"/>
              <a:buChar char="•"/>
            </a:pPr>
            <a:r>
              <a:rPr lang="en-US" sz="46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Report Generation Module</a:t>
            </a:r>
          </a:p>
          <a:p>
            <a:pPr algn="ctr">
              <a:lnSpc>
                <a:spcPts val="6543"/>
              </a:lnSpc>
            </a:pPr>
            <a:endParaRPr lang="en-US" sz="46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Custom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TT Firs Neue Bold</vt:lpstr>
      <vt:lpstr>Calibri</vt:lpstr>
      <vt:lpstr>TT Hoves Bold Italics</vt:lpstr>
      <vt:lpstr>Canva Sans</vt:lpstr>
      <vt:lpstr>Canva Sans Bold</vt:lpstr>
      <vt:lpstr>TT Hoves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DUTY MANAGEMENT SYSTEM</dc:title>
  <cp:lastModifiedBy>Vineela M</cp:lastModifiedBy>
  <cp:revision>2</cp:revision>
  <dcterms:created xsi:type="dcterms:W3CDTF">2006-08-16T00:00:00Z</dcterms:created>
  <dcterms:modified xsi:type="dcterms:W3CDTF">2025-10-28T17:58:30Z</dcterms:modified>
  <dc:identifier>DAG3GG-g3RI</dc:identifier>
</cp:coreProperties>
</file>